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75" r:id="rId2"/>
  </p:sldIdLst>
  <p:sldSz cx="6858000" cy="9906000" type="A4"/>
  <p:notesSz cx="7102475" cy="10233025"/>
  <p:embeddedFontLst>
    <p:embeddedFont>
      <p:font typeface="Verdana" panose="020B0604030504040204" pitchFamily="34" charset="0"/>
      <p:regular r:id="rId5"/>
      <p:bold r:id="rId6"/>
      <p:italic r:id="rId7"/>
      <p:boldItalic r:id="rId8"/>
    </p:embeddedFont>
    <p:embeddedFont>
      <p:font typeface="Oswald" panose="00000500000000000000" pitchFamily="2" charset="0"/>
      <p:regular r:id="rId9"/>
      <p:bold r:id="rId10"/>
    </p:embeddedFont>
    <p:embeddedFont>
      <p:font typeface="微軟正黑體" panose="020B0604030504040204" pitchFamily="34" charset="-120"/>
      <p:regular r:id="rId11"/>
      <p:bold r:id="rId12"/>
    </p:embeddedFont>
    <p:embeddedFont>
      <p:font typeface="Meiryo UI" panose="02020500000000000000" charset="-128"/>
      <p:regular r:id="rId13"/>
      <p:bold r:id="rId14"/>
      <p:italic r:id="rId15"/>
      <p:boldItalic r:id="rId16"/>
    </p:embeddedFont>
    <p:embeddedFont>
      <p:font typeface="Noto Sans" panose="020B0502040504020204" pitchFamily="34" charset="0"/>
      <p:regular r:id="rId17"/>
      <p:bold r:id="rId18"/>
      <p:italic r:id="rId19"/>
      <p:boldItalic r:id="rId20"/>
    </p:embeddedFont>
    <p:embeddedFont>
      <p:font typeface="Meiryo" panose="02020500000000000000" charset="-128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D1D1D2"/>
    <a:srgbClr val="6D7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>
        <p:scale>
          <a:sx n="75" d="100"/>
          <a:sy n="75" d="100"/>
        </p:scale>
        <p:origin x="1468" y="-116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openxmlformats.org/officeDocument/2006/relationships/font" Target="fonts/font22.fntdata"/><Relationship Id="rId3" Type="http://schemas.openxmlformats.org/officeDocument/2006/relationships/notesMaster" Target="notesMasters/notesMaster1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font" Target="fonts/font21.fntdata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font" Target="fonts/font20.fntdata"/><Relationship Id="rId32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font" Target="fonts/font19.fntdata"/><Relationship Id="rId28" Type="http://schemas.openxmlformats.org/officeDocument/2006/relationships/font" Target="fonts/font24.fntdata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31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font" Target="fonts/font18.fntdata"/><Relationship Id="rId27" Type="http://schemas.openxmlformats.org/officeDocument/2006/relationships/font" Target="fonts/font23.fntdata"/><Relationship Id="rId30" Type="http://schemas.openxmlformats.org/officeDocument/2006/relationships/viewProps" Target="viewProps.xml"/><Relationship Id="rId8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3429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>
              <a:defRPr sz="12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8932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56614-362B-41B3-AC37-BD24EBF3BD2C}" type="datetimeFigureOut">
              <a:rPr lang="nl-NL" smtClean="0"/>
              <a:pPr/>
              <a:t>30-12-2022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07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4425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212FB-333E-444B-8DB2-C57B8275ABF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0102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Picture + intro Text + Features + specs &amp; pack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580" y="0"/>
            <a:ext cx="6858000" cy="637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標題 6"/>
          <p:cNvSpPr>
            <a:spLocks noGrp="1"/>
          </p:cNvSpPr>
          <p:nvPr>
            <p:ph type="title" hasCustomPrompt="1"/>
          </p:nvPr>
        </p:nvSpPr>
        <p:spPr>
          <a:xfrm>
            <a:off x="101600" y="742898"/>
            <a:ext cx="5994089" cy="306608"/>
          </a:xfrm>
        </p:spPr>
        <p:txBody>
          <a:bodyPr anchor="t">
            <a:noAutofit/>
          </a:bodyPr>
          <a:lstStyle>
            <a:lvl1pPr algn="l">
              <a:defRPr lang="en-US" altLang="zh-TW" sz="1600" b="1" i="0" u="none" strike="noStrike" cap="all" baseline="0" smtClean="0">
                <a:solidFill>
                  <a:schemeClr val="accent1"/>
                </a:solidFill>
                <a:latin typeface="Oswald" panose="00000500000000000000" pitchFamily="2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US" altLang="zh-TW" dirty="0"/>
              <a:t>PRODUCT SLOGAN</a:t>
            </a:r>
            <a:endParaRPr lang="zh-TW" altLang="en-US" dirty="0"/>
          </a:p>
        </p:txBody>
      </p:sp>
      <p:sp>
        <p:nvSpPr>
          <p:cNvPr id="10" name="圖片版面配置區 13"/>
          <p:cNvSpPr>
            <a:spLocks noGrp="1"/>
          </p:cNvSpPr>
          <p:nvPr>
            <p:ph type="pic" sz="quarter" idx="16"/>
          </p:nvPr>
        </p:nvSpPr>
        <p:spPr>
          <a:xfrm>
            <a:off x="353967" y="1113367"/>
            <a:ext cx="2660649" cy="25508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73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zh-TW" dirty="0" smtClean="0"/>
              <a:t>Click icon to add picture</a:t>
            </a:r>
            <a:endParaRPr lang="zh-TW" altLang="en-US" dirty="0"/>
          </a:p>
        </p:txBody>
      </p:sp>
      <p:sp>
        <p:nvSpPr>
          <p:cNvPr id="14" name="文字版面配置區 10"/>
          <p:cNvSpPr>
            <a:spLocks noGrp="1"/>
          </p:cNvSpPr>
          <p:nvPr>
            <p:ph type="body" sz="quarter" idx="14" hasCustomPrompt="1"/>
          </p:nvPr>
        </p:nvSpPr>
        <p:spPr>
          <a:xfrm>
            <a:off x="3353380" y="1113367"/>
            <a:ext cx="3395763" cy="1822711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aseline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Intro text </a:t>
            </a:r>
            <a:r>
              <a:rPr lang="nl-NL" altLang="zh-TW" dirty="0"/>
              <a:t>–</a:t>
            </a:r>
            <a:r>
              <a:rPr lang="en-US" altLang="zh-TW" dirty="0"/>
              <a:t> Noto Sans, Size 9</a:t>
            </a:r>
            <a:endParaRPr lang="zh-TW" altLang="en-US" dirty="0"/>
          </a:p>
        </p:txBody>
      </p:sp>
      <p:sp>
        <p:nvSpPr>
          <p:cNvPr id="16" name="文字版面配置區 10"/>
          <p:cNvSpPr>
            <a:spLocks noGrp="1"/>
          </p:cNvSpPr>
          <p:nvPr>
            <p:ph type="body" sz="quarter" idx="19" hasCustomPrompt="1"/>
          </p:nvPr>
        </p:nvSpPr>
        <p:spPr>
          <a:xfrm>
            <a:off x="101600" y="3970867"/>
            <a:ext cx="3165382" cy="3663168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aseline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Intro text </a:t>
            </a:r>
            <a:r>
              <a:rPr lang="nl-NL" altLang="zh-TW" dirty="0"/>
              <a:t>–</a:t>
            </a:r>
            <a:r>
              <a:rPr lang="en-US" altLang="zh-TW" dirty="0"/>
              <a:t> Noto Sans, Size 9</a:t>
            </a:r>
            <a:endParaRPr lang="zh-TW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3670799" y="77662"/>
            <a:ext cx="3078344" cy="248578"/>
          </a:xfrm>
        </p:spPr>
        <p:txBody>
          <a:bodyPr rIns="0">
            <a:noAutofit/>
          </a:bodyPr>
          <a:lstStyle>
            <a:lvl1pPr marL="0" indent="0" algn="r">
              <a:buNone/>
              <a:defRPr sz="1600" b="1" cap="all" baseline="0">
                <a:solidFill>
                  <a:schemeClr val="bg2"/>
                </a:solidFill>
                <a:latin typeface="Oswald" panose="00000500000000000000" pitchFamily="2" charset="0"/>
                <a:ea typeface="Verdana" panose="020B0604030504040204" pitchFamily="34" charset="0"/>
                <a:cs typeface="+mj-cs"/>
              </a:defRPr>
            </a:lvl1pPr>
          </a:lstStyle>
          <a:p>
            <a:pPr lvl="0"/>
            <a:r>
              <a:rPr lang="en-US" dirty="0"/>
              <a:t>PRODUCT NAME</a:t>
            </a:r>
            <a:endParaRPr lang="nl-NL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3429580" y="3392374"/>
            <a:ext cx="3319562" cy="5617388"/>
          </a:xfrm>
        </p:spPr>
        <p:txBody>
          <a:bodyPr lIns="0" tIns="0">
            <a:normAutofit/>
          </a:bodyPr>
          <a:lstStyle>
            <a:lvl1pPr marL="0" indent="0">
              <a:buNone/>
              <a:defRPr sz="900" baseline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nl-NL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SPECS &amp; Packing Info. </a:t>
            </a:r>
          </a:p>
          <a:p>
            <a:pPr lvl="0"/>
            <a:r>
              <a:rPr lang="nl-NL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 example sheets for easy to copy-paste tables</a:t>
            </a:r>
            <a:endParaRPr lang="nl-NL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2" y="-39639"/>
            <a:ext cx="1264956" cy="711538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101600" y="3709429"/>
            <a:ext cx="712696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nl-NL" sz="1200" b="1" cap="all" baseline="0" dirty="0">
                <a:solidFill>
                  <a:schemeClr val="accent1"/>
                </a:solidFill>
                <a:latin typeface="Oswald" panose="00000500000000000000" pitchFamily="2" charset="0"/>
                <a:ea typeface="Verdana" panose="020B0604030504040204" pitchFamily="34" charset="0"/>
                <a:cs typeface="+mj-cs"/>
              </a:rPr>
              <a:t>FEATURES</a:t>
            </a:r>
            <a:endParaRPr lang="nl-NL" sz="900" b="1" cap="all" baseline="0" dirty="0">
              <a:solidFill>
                <a:schemeClr val="accent1"/>
              </a:solidFill>
              <a:latin typeface="Oswald" panose="00000500000000000000" pitchFamily="2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3353380" y="3135021"/>
            <a:ext cx="1116652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nl-NL" sz="1200" b="1" cap="all" baseline="0" smtClean="0">
                <a:solidFill>
                  <a:schemeClr val="accent1"/>
                </a:solidFill>
                <a:latin typeface="Oswald" panose="00000500000000000000" pitchFamily="2" charset="0"/>
                <a:ea typeface="Verdana" panose="020B0604030504040204" pitchFamily="34" charset="0"/>
                <a:cs typeface="+mj-cs"/>
              </a:rPr>
              <a:t>SPECIFICATIONS</a:t>
            </a:r>
            <a:endParaRPr lang="nl-NL" sz="900" b="1" cap="all" baseline="0" dirty="0">
              <a:solidFill>
                <a:schemeClr val="accent1"/>
              </a:solidFill>
              <a:latin typeface="Oswald" panose="00000500000000000000" pitchFamily="2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2B44395-FC14-4692-92E1-965826A9F7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70799" y="326240"/>
            <a:ext cx="3078344" cy="266970"/>
          </a:xfrm>
        </p:spPr>
        <p:txBody>
          <a:bodyPr rIns="0" anchor="b">
            <a:noAutofit/>
          </a:bodyPr>
          <a:lstStyle>
            <a:lvl1pPr marL="0" indent="0" algn="r">
              <a:buNone/>
              <a:defRPr sz="1100" b="1" cap="all" baseline="0">
                <a:solidFill>
                  <a:schemeClr val="bg2"/>
                </a:solidFill>
                <a:latin typeface="Oswald" panose="00000500000000000000" pitchFamily="2" charset="0"/>
                <a:ea typeface="Verdana" panose="020B0604030504040204" pitchFamily="34" charset="0"/>
                <a:cs typeface="+mj-cs"/>
              </a:defRPr>
            </a:lvl1pPr>
          </a:lstStyle>
          <a:p>
            <a:pPr lvl="0"/>
            <a:r>
              <a:rPr lang="en-US" dirty="0"/>
              <a:t>CODE</a:t>
            </a:r>
            <a:endParaRPr lang="nl-NL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01600" y="8256335"/>
            <a:ext cx="1570302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nl-NL" sz="1200" b="1" cap="all" baseline="0" smtClean="0">
                <a:solidFill>
                  <a:schemeClr val="accent1"/>
                </a:solidFill>
                <a:latin typeface="Oswald" panose="00000500000000000000" pitchFamily="2" charset="0"/>
                <a:ea typeface="Verdana" panose="020B0604030504040204" pitchFamily="34" charset="0"/>
                <a:cs typeface="+mj-cs"/>
              </a:rPr>
              <a:t>PACKING INFORMATION</a:t>
            </a:r>
            <a:endParaRPr lang="nl-NL" sz="900" b="1" cap="all" baseline="0" dirty="0">
              <a:solidFill>
                <a:schemeClr val="accent1"/>
              </a:solidFill>
              <a:latin typeface="Oswald" panose="00000500000000000000" pitchFamily="2" charset="0"/>
              <a:ea typeface="Verdana" panose="020B060403050404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5178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6 Image + 6 Paragraph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 hasCustomPrompt="1"/>
          </p:nvPr>
        </p:nvSpPr>
        <p:spPr>
          <a:xfrm>
            <a:off x="398862" y="855442"/>
            <a:ext cx="6106713" cy="354234"/>
          </a:xfrm>
        </p:spPr>
        <p:txBody>
          <a:bodyPr anchor="t">
            <a:noAutofit/>
          </a:bodyPr>
          <a:lstStyle>
            <a:lvl1pPr algn="l">
              <a:defRPr lang="en-US" altLang="zh-TW" sz="1600" b="1" i="0" u="none" strike="noStrike" cap="all" baseline="0" smtClean="0">
                <a:solidFill>
                  <a:schemeClr val="accent1"/>
                </a:solidFill>
                <a:latin typeface="Oswald" panose="00000500000000000000" pitchFamily="2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US" altLang="zh-TW" dirty="0"/>
              <a:t>6 IMAGE + 6 PARAGRAPH – USED FOR FEATURES</a:t>
            </a:r>
            <a:endParaRPr lang="zh-TW" altLang="en-US" dirty="0"/>
          </a:p>
        </p:txBody>
      </p:sp>
      <p:sp>
        <p:nvSpPr>
          <p:cNvPr id="10" name="圖片版面配置區 13"/>
          <p:cNvSpPr>
            <a:spLocks noGrp="1"/>
          </p:cNvSpPr>
          <p:nvPr>
            <p:ph type="pic" sz="quarter" idx="16"/>
          </p:nvPr>
        </p:nvSpPr>
        <p:spPr>
          <a:xfrm>
            <a:off x="541736" y="1707279"/>
            <a:ext cx="1687114" cy="19727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73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zh-TW" dirty="0" smtClean="0"/>
              <a:t>Click icon to add picture</a:t>
            </a:r>
            <a:endParaRPr lang="zh-TW" altLang="en-US" dirty="0"/>
          </a:p>
        </p:txBody>
      </p:sp>
      <p:sp>
        <p:nvSpPr>
          <p:cNvPr id="16" name="圖片版面配置區 13"/>
          <p:cNvSpPr>
            <a:spLocks noGrp="1"/>
          </p:cNvSpPr>
          <p:nvPr>
            <p:ph type="pic" sz="quarter" idx="20"/>
          </p:nvPr>
        </p:nvSpPr>
        <p:spPr>
          <a:xfrm>
            <a:off x="2566961" y="1707279"/>
            <a:ext cx="1687114" cy="19727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731" b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zh-TW" dirty="0" smtClean="0"/>
              <a:t>Click icon to add picture</a:t>
            </a:r>
            <a:endParaRPr lang="zh-TW" altLang="en-US" dirty="0"/>
          </a:p>
        </p:txBody>
      </p:sp>
      <p:sp>
        <p:nvSpPr>
          <p:cNvPr id="17" name="圖片版面配置區 13"/>
          <p:cNvSpPr>
            <a:spLocks noGrp="1"/>
          </p:cNvSpPr>
          <p:nvPr>
            <p:ph type="pic" sz="quarter" idx="21"/>
          </p:nvPr>
        </p:nvSpPr>
        <p:spPr>
          <a:xfrm>
            <a:off x="4592187" y="1707279"/>
            <a:ext cx="1687114" cy="19727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73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zh-TW" dirty="0" smtClean="0"/>
              <a:t>Click icon to add picture</a:t>
            </a:r>
            <a:endParaRPr lang="zh-TW" altLang="en-US" dirty="0"/>
          </a:p>
        </p:txBody>
      </p:sp>
      <p:sp>
        <p:nvSpPr>
          <p:cNvPr id="13" name="圖片版面配置區 13"/>
          <p:cNvSpPr>
            <a:spLocks noGrp="1"/>
          </p:cNvSpPr>
          <p:nvPr>
            <p:ph type="pic" sz="quarter" idx="24"/>
          </p:nvPr>
        </p:nvSpPr>
        <p:spPr>
          <a:xfrm>
            <a:off x="560786" y="5669679"/>
            <a:ext cx="1687114" cy="19727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73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zh-TW" dirty="0" smtClean="0"/>
              <a:t>Click icon to add picture</a:t>
            </a:r>
            <a:endParaRPr lang="zh-TW" altLang="en-US" dirty="0"/>
          </a:p>
        </p:txBody>
      </p:sp>
      <p:sp>
        <p:nvSpPr>
          <p:cNvPr id="20" name="圖片版面配置區 13"/>
          <p:cNvSpPr>
            <a:spLocks noGrp="1"/>
          </p:cNvSpPr>
          <p:nvPr>
            <p:ph type="pic" sz="quarter" idx="26"/>
          </p:nvPr>
        </p:nvSpPr>
        <p:spPr>
          <a:xfrm>
            <a:off x="2586011" y="5669679"/>
            <a:ext cx="1687114" cy="19727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731" b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zh-TW" dirty="0" smtClean="0"/>
              <a:t>Click icon to add picture</a:t>
            </a:r>
            <a:endParaRPr lang="zh-TW" altLang="en-US" dirty="0"/>
          </a:p>
        </p:txBody>
      </p:sp>
      <p:sp>
        <p:nvSpPr>
          <p:cNvPr id="21" name="圖片版面配置區 13"/>
          <p:cNvSpPr>
            <a:spLocks noGrp="1"/>
          </p:cNvSpPr>
          <p:nvPr>
            <p:ph type="pic" sz="quarter" idx="27"/>
          </p:nvPr>
        </p:nvSpPr>
        <p:spPr>
          <a:xfrm>
            <a:off x="4611237" y="5669679"/>
            <a:ext cx="1687114" cy="19727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73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zh-TW" dirty="0" smtClean="0"/>
              <a:t>Click icon to add picture</a:t>
            </a:r>
            <a:endParaRPr lang="zh-TW" alt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-1"/>
            <a:ext cx="6858000" cy="637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文字版面配置區 10"/>
          <p:cNvSpPr>
            <a:spLocks noGrp="1"/>
          </p:cNvSpPr>
          <p:nvPr>
            <p:ph type="body" sz="quarter" idx="19" hasCustomPrompt="1"/>
          </p:nvPr>
        </p:nvSpPr>
        <p:spPr>
          <a:xfrm>
            <a:off x="560786" y="3801273"/>
            <a:ext cx="1687114" cy="231292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baseline="0">
                <a:solidFill>
                  <a:srgbClr val="5356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Title Case</a:t>
            </a:r>
            <a:endParaRPr lang="zh-TW" alt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2" y="-39639"/>
            <a:ext cx="1264956" cy="711538"/>
          </a:xfrm>
          <a:prstGeom prst="rect">
            <a:avLst/>
          </a:prstGeom>
        </p:spPr>
      </p:pic>
      <p:sp>
        <p:nvSpPr>
          <p:cNvPr id="24" name="文字版面配置區 10">
            <a:extLst>
              <a:ext uri="{FF2B5EF4-FFF2-40B4-BE49-F238E27FC236}">
                <a16:creationId xmlns:a16="http://schemas.microsoft.com/office/drawing/2014/main" id="{AE3EF853-63EF-489A-A5F4-25F20A2F7CB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0786" y="4153825"/>
            <a:ext cx="1687114" cy="1163302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baseline="0">
                <a:solidFill>
                  <a:srgbClr val="5356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Start article content here.</a:t>
            </a:r>
            <a:endParaRPr lang="zh-TW" altLang="en-US" dirty="0"/>
          </a:p>
        </p:txBody>
      </p:sp>
      <p:sp>
        <p:nvSpPr>
          <p:cNvPr id="29" name="文字版面配置區 10">
            <a:extLst>
              <a:ext uri="{FF2B5EF4-FFF2-40B4-BE49-F238E27FC236}">
                <a16:creationId xmlns:a16="http://schemas.microsoft.com/office/drawing/2014/main" id="{D8BA1257-E27D-4FE8-B5E9-8948D3D0AB6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585443" y="4153824"/>
            <a:ext cx="1687114" cy="1158961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baseline="0">
                <a:solidFill>
                  <a:srgbClr val="5356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Start article content here.</a:t>
            </a:r>
            <a:endParaRPr lang="zh-TW" altLang="en-US" dirty="0"/>
          </a:p>
        </p:txBody>
      </p:sp>
      <p:sp>
        <p:nvSpPr>
          <p:cNvPr id="30" name="文字版面配置區 10">
            <a:extLst>
              <a:ext uri="{FF2B5EF4-FFF2-40B4-BE49-F238E27FC236}">
                <a16:creationId xmlns:a16="http://schemas.microsoft.com/office/drawing/2014/main" id="{515927A9-76C2-4B65-AEC7-AF89D49E8D3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92187" y="3803685"/>
            <a:ext cx="1687114" cy="231292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baseline="0">
                <a:solidFill>
                  <a:srgbClr val="5356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Title Case</a:t>
            </a:r>
            <a:endParaRPr lang="zh-TW" altLang="en-US" dirty="0"/>
          </a:p>
        </p:txBody>
      </p:sp>
      <p:sp>
        <p:nvSpPr>
          <p:cNvPr id="31" name="文字版面配置區 10">
            <a:extLst>
              <a:ext uri="{FF2B5EF4-FFF2-40B4-BE49-F238E27FC236}">
                <a16:creationId xmlns:a16="http://schemas.microsoft.com/office/drawing/2014/main" id="{7E00774E-27E6-4FE0-BA9D-EFFFB97082C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11236" y="4163647"/>
            <a:ext cx="1687114" cy="1149137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baseline="0">
                <a:solidFill>
                  <a:srgbClr val="5356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Start article content here.</a:t>
            </a:r>
            <a:endParaRPr lang="zh-TW" altLang="en-US" dirty="0"/>
          </a:p>
        </p:txBody>
      </p:sp>
      <p:sp>
        <p:nvSpPr>
          <p:cNvPr id="32" name="文字版面配置區 10">
            <a:extLst>
              <a:ext uri="{FF2B5EF4-FFF2-40B4-BE49-F238E27FC236}">
                <a16:creationId xmlns:a16="http://schemas.microsoft.com/office/drawing/2014/main" id="{6AACA3ED-8610-49E2-A334-234594CE6CE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60786" y="7766452"/>
            <a:ext cx="1687114" cy="242718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baseline="0">
                <a:solidFill>
                  <a:srgbClr val="5356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Title Case</a:t>
            </a:r>
            <a:endParaRPr lang="zh-TW" altLang="en-US" dirty="0"/>
          </a:p>
        </p:txBody>
      </p:sp>
      <p:sp>
        <p:nvSpPr>
          <p:cNvPr id="34" name="文字版面配置區 10">
            <a:extLst>
              <a:ext uri="{FF2B5EF4-FFF2-40B4-BE49-F238E27FC236}">
                <a16:creationId xmlns:a16="http://schemas.microsoft.com/office/drawing/2014/main" id="{2F1A2A7D-1AB6-4A61-83D2-EA2A1ECD4AF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585443" y="7764209"/>
            <a:ext cx="1687114" cy="242718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baseline="0">
                <a:solidFill>
                  <a:srgbClr val="5356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Title Case</a:t>
            </a:r>
            <a:endParaRPr lang="zh-TW" altLang="en-US" dirty="0"/>
          </a:p>
        </p:txBody>
      </p:sp>
      <p:sp>
        <p:nvSpPr>
          <p:cNvPr id="36" name="文字版面配置區 10">
            <a:extLst>
              <a:ext uri="{FF2B5EF4-FFF2-40B4-BE49-F238E27FC236}">
                <a16:creationId xmlns:a16="http://schemas.microsoft.com/office/drawing/2014/main" id="{A9F0EF41-BC63-48A0-89A8-5CD7D1FC4C2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611236" y="7764209"/>
            <a:ext cx="1687114" cy="242718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baseline="0">
                <a:solidFill>
                  <a:srgbClr val="5356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Title Case</a:t>
            </a:r>
            <a:endParaRPr lang="zh-TW" altLang="en-US" dirty="0"/>
          </a:p>
        </p:txBody>
      </p:sp>
      <p:sp>
        <p:nvSpPr>
          <p:cNvPr id="23" name="文字版面配置區 10">
            <a:extLst>
              <a:ext uri="{FF2B5EF4-FFF2-40B4-BE49-F238E27FC236}">
                <a16:creationId xmlns:a16="http://schemas.microsoft.com/office/drawing/2014/main" id="{AE3EF853-63EF-489A-A5F4-25F20A2F7CB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60786" y="8133209"/>
            <a:ext cx="1687114" cy="1163302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baseline="0">
                <a:solidFill>
                  <a:srgbClr val="5356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Start article content here.</a:t>
            </a:r>
            <a:endParaRPr lang="zh-TW" altLang="en-US" dirty="0"/>
          </a:p>
        </p:txBody>
      </p:sp>
      <p:sp>
        <p:nvSpPr>
          <p:cNvPr id="38" name="文字版面配置區 10">
            <a:extLst>
              <a:ext uri="{FF2B5EF4-FFF2-40B4-BE49-F238E27FC236}">
                <a16:creationId xmlns:a16="http://schemas.microsoft.com/office/drawing/2014/main" id="{AE3EF853-63EF-489A-A5F4-25F20A2F7CB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85443" y="8133209"/>
            <a:ext cx="1687114" cy="1163302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baseline="0">
                <a:solidFill>
                  <a:srgbClr val="5356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Start article content here.</a:t>
            </a:r>
            <a:endParaRPr lang="zh-TW" altLang="en-US" dirty="0"/>
          </a:p>
        </p:txBody>
      </p:sp>
      <p:sp>
        <p:nvSpPr>
          <p:cNvPr id="39" name="文字版面配置區 10">
            <a:extLst>
              <a:ext uri="{FF2B5EF4-FFF2-40B4-BE49-F238E27FC236}">
                <a16:creationId xmlns:a16="http://schemas.microsoft.com/office/drawing/2014/main" id="{AE3EF853-63EF-489A-A5F4-25F20A2F7C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11236" y="8133209"/>
            <a:ext cx="1687114" cy="1163302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baseline="0">
                <a:solidFill>
                  <a:srgbClr val="5356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Start article content here.</a:t>
            </a:r>
            <a:endParaRPr lang="zh-TW" altLang="en-US" dirty="0"/>
          </a:p>
        </p:txBody>
      </p:sp>
      <p:sp>
        <p:nvSpPr>
          <p:cNvPr id="33" name="文字版面配置區 10"/>
          <p:cNvSpPr>
            <a:spLocks noGrp="1"/>
          </p:cNvSpPr>
          <p:nvPr>
            <p:ph type="body" sz="quarter" idx="43" hasCustomPrompt="1"/>
          </p:nvPr>
        </p:nvSpPr>
        <p:spPr>
          <a:xfrm>
            <a:off x="2576486" y="3801273"/>
            <a:ext cx="1687114" cy="231292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baseline="0">
                <a:solidFill>
                  <a:srgbClr val="5356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Title Case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380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3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6343A-538C-40FB-9B32-DC04E5652D63}" type="datetimeFigureOut">
              <a:rPr lang="nl-NL" smtClean="0"/>
              <a:pPr/>
              <a:t>30-12-2022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6352B-4416-4820-A1B8-03A1A483DB7C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E57836-9962-460E-AA8E-7968F242868F}"/>
              </a:ext>
            </a:extLst>
          </p:cNvPr>
          <p:cNvSpPr/>
          <p:nvPr userDrawn="1"/>
        </p:nvSpPr>
        <p:spPr>
          <a:xfrm>
            <a:off x="0" y="9726000"/>
            <a:ext cx="6858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82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</p:sldLayoutIdLst>
  <p:txStyles>
    <p:titleStyle>
      <a:lvl1pPr algn="l" defTabSz="417899" rtl="0" eaLnBrk="1" latinLnBrk="0" hangingPunct="1">
        <a:lnSpc>
          <a:spcPct val="90000"/>
        </a:lnSpc>
        <a:spcBef>
          <a:spcPct val="0"/>
        </a:spcBef>
        <a:buNone/>
        <a:defRPr sz="2000" b="1" i="0" kern="1200" cap="all" baseline="0">
          <a:solidFill>
            <a:schemeClr val="tx1"/>
          </a:solidFill>
          <a:latin typeface="Oswald" panose="00000500000000000000" pitchFamily="2" charset="0"/>
          <a:ea typeface="+mj-ea"/>
          <a:cs typeface="+mj-cs"/>
        </a:defRPr>
      </a:lvl1pPr>
    </p:titleStyle>
    <p:bodyStyle>
      <a:lvl1pPr marL="0" indent="0" algn="l" defTabSz="417899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+mn-cs"/>
        </a:defRPr>
      </a:lvl1pPr>
      <a:lvl2pPr marL="313424" indent="-104475" algn="l" defTabSz="41789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2pPr>
      <a:lvl3pPr marL="522373" indent="-104475" algn="l" defTabSz="41789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914" kern="1200">
          <a:solidFill>
            <a:schemeClr val="tx1"/>
          </a:solidFill>
          <a:latin typeface="+mn-lt"/>
          <a:ea typeface="+mn-ea"/>
          <a:cs typeface="+mn-cs"/>
        </a:defRPr>
      </a:lvl3pPr>
      <a:lvl4pPr marL="731323" indent="-104475" algn="l" defTabSz="41789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823" kern="1200">
          <a:solidFill>
            <a:schemeClr val="tx1"/>
          </a:solidFill>
          <a:latin typeface="+mn-lt"/>
          <a:ea typeface="+mn-ea"/>
          <a:cs typeface="+mn-cs"/>
        </a:defRPr>
      </a:lvl4pPr>
      <a:lvl5pPr marL="940273" indent="-104475" algn="l" defTabSz="41789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823" kern="1200">
          <a:solidFill>
            <a:schemeClr val="tx1"/>
          </a:solidFill>
          <a:latin typeface="+mn-lt"/>
          <a:ea typeface="+mn-ea"/>
          <a:cs typeface="+mn-cs"/>
        </a:defRPr>
      </a:lvl5pPr>
      <a:lvl6pPr marL="1149222" indent="-104475" algn="l" defTabSz="41789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823" kern="1200">
          <a:solidFill>
            <a:schemeClr val="tx1"/>
          </a:solidFill>
          <a:latin typeface="+mn-lt"/>
          <a:ea typeface="+mn-ea"/>
          <a:cs typeface="+mn-cs"/>
        </a:defRPr>
      </a:lvl6pPr>
      <a:lvl7pPr marL="1358172" indent="-104475" algn="l" defTabSz="41789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823" kern="1200">
          <a:solidFill>
            <a:schemeClr val="tx1"/>
          </a:solidFill>
          <a:latin typeface="+mn-lt"/>
          <a:ea typeface="+mn-ea"/>
          <a:cs typeface="+mn-cs"/>
        </a:defRPr>
      </a:lvl7pPr>
      <a:lvl8pPr marL="1567121" indent="-104475" algn="l" defTabSz="41789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823" kern="1200">
          <a:solidFill>
            <a:schemeClr val="tx1"/>
          </a:solidFill>
          <a:latin typeface="+mn-lt"/>
          <a:ea typeface="+mn-ea"/>
          <a:cs typeface="+mn-cs"/>
        </a:defRPr>
      </a:lvl8pPr>
      <a:lvl9pPr marL="1776071" indent="-104475" algn="l" defTabSz="41789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8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89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1pPr>
      <a:lvl2pPr marL="208950" algn="l" defTabSz="41789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2pPr>
      <a:lvl3pPr marL="417899" algn="l" defTabSz="41789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3pPr>
      <a:lvl4pPr marL="626849" algn="l" defTabSz="41789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4pPr>
      <a:lvl5pPr marL="835798" algn="l" defTabSz="41789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5pPr>
      <a:lvl6pPr marL="1044747" algn="l" defTabSz="41789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6pPr>
      <a:lvl7pPr marL="1253696" algn="l" defTabSz="41789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7pPr>
      <a:lvl8pPr marL="1462646" algn="l" defTabSz="41789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8pPr>
      <a:lvl9pPr marL="1671596" algn="l" defTabSz="41789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7" y="742898"/>
            <a:ext cx="5985672" cy="306608"/>
          </a:xfrm>
        </p:spPr>
        <p:txBody>
          <a:bodyPr/>
          <a:lstStyle/>
          <a:p>
            <a:r>
              <a:rPr lang="zh-CN" altLang="en-US" sz="1400" dirty="0" smtClean="0"/>
              <a:t>海</a:t>
            </a:r>
            <a:r>
              <a:rPr lang="zh-CN" altLang="en-US" sz="1400" dirty="0" smtClean="0"/>
              <a:t>魔</a:t>
            </a:r>
            <a:r>
              <a:rPr lang="en-US" altLang="zh-CN" sz="1400" dirty="0" smtClean="0"/>
              <a:t>360L </a:t>
            </a:r>
            <a:r>
              <a:rPr lang="zh-CN" altLang="en-US" sz="1400" dirty="0" smtClean="0"/>
              <a:t>无限境</a:t>
            </a:r>
            <a:r>
              <a:rPr lang="en-US" altLang="zh-CN" sz="1400" dirty="0" smtClean="0"/>
              <a:t> </a:t>
            </a:r>
            <a:endParaRPr lang="en-US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45180" y="1113367"/>
            <a:ext cx="3403963" cy="1990457"/>
          </a:xfrm>
        </p:spPr>
        <p:txBody>
          <a:bodyPr>
            <a:normAutofit/>
          </a:bodyPr>
          <a:lstStyle/>
          <a:p>
            <a:endParaRPr lang="en-US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dirty="0">
                <a:latin typeface="微軟正黑體" pitchFamily="34" charset="-120"/>
                <a:ea typeface="微軟正黑體" pitchFamily="34" charset="-120"/>
              </a:rPr>
              <a:t>海</a:t>
            </a:r>
            <a:r>
              <a:rPr lang="zh-CN" altLang="en-US" dirty="0" smtClean="0">
                <a:latin typeface="微軟正黑體" pitchFamily="34" charset="-120"/>
                <a:ea typeface="微軟正黑體" pitchFamily="34" charset="-120"/>
              </a:rPr>
              <a:t>魔</a:t>
            </a:r>
            <a:r>
              <a:rPr lang="en-US" altLang="zh-CN" dirty="0" smtClean="0">
                <a:latin typeface="微軟正黑體" pitchFamily="34" charset="-120"/>
                <a:ea typeface="微軟正黑體" pitchFamily="34" charset="-120"/>
              </a:rPr>
              <a:t>360L</a:t>
            </a:r>
            <a:r>
              <a:rPr lang="zh-CN" altLang="en-US" dirty="0" smtClean="0">
                <a:latin typeface="微軟正黑體" pitchFamily="34" charset="-120"/>
                <a:ea typeface="微軟正黑體" pitchFamily="34" charset="-120"/>
              </a:rPr>
              <a:t>是</a:t>
            </a:r>
            <a:r>
              <a:rPr lang="zh-CN" altLang="zh-CN" dirty="0">
                <a:latin typeface="微軟正黑體" pitchFamily="34" charset="-120"/>
                <a:ea typeface="微軟正黑體" pitchFamily="34" charset="-120"/>
              </a:rPr>
              <a:t>酷冷至尊全新设计的第三代双腔</a:t>
            </a:r>
            <a:r>
              <a:rPr lang="zh-CN" altLang="en-US" dirty="0">
                <a:latin typeface="微軟正黑體" pitchFamily="34" charset="-120"/>
                <a:ea typeface="微軟正黑體" pitchFamily="34" charset="-120"/>
              </a:rPr>
              <a:t>体</a:t>
            </a:r>
            <a:r>
              <a:rPr lang="zh-CN" altLang="zh-CN" dirty="0">
                <a:latin typeface="微軟正黑體" pitchFamily="34" charset="-120"/>
                <a:ea typeface="微軟正黑體" pitchFamily="34" charset="-120"/>
              </a:rPr>
              <a:t>水</a:t>
            </a:r>
            <a:r>
              <a:rPr lang="zh-CN" altLang="en-US" dirty="0">
                <a:latin typeface="微軟正黑體" pitchFamily="34" charset="-120"/>
                <a:ea typeface="微軟正黑體" pitchFamily="34" charset="-120"/>
              </a:rPr>
              <a:t>冷</a:t>
            </a:r>
            <a:r>
              <a:rPr lang="en-US" altLang="zh-CN" dirty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CN" altLang="zh-CN" dirty="0">
                <a:latin typeface="微軟正黑體" pitchFamily="34" charset="-120"/>
                <a:ea typeface="微軟正黑體" pitchFamily="34" charset="-120"/>
              </a:rPr>
              <a:t> 水头使用了具有工业特性的升级材料可延长产品的使用寿命</a:t>
            </a:r>
            <a:r>
              <a:rPr lang="en-US" altLang="zh-CN" dirty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CN" altLang="zh-CN" dirty="0" smtClean="0">
                <a:latin typeface="微軟正黑體" pitchFamily="34" charset="-120"/>
                <a:ea typeface="微軟正黑體" pitchFamily="34" charset="-120"/>
              </a:rPr>
              <a:t>其中</a:t>
            </a:r>
            <a:r>
              <a:rPr lang="en-US" altLang="zh-CN" dirty="0" smtClean="0">
                <a:latin typeface="微軟正黑體" pitchFamily="34" charset="-120"/>
                <a:ea typeface="微軟正黑體" pitchFamily="34" charset="-120"/>
              </a:rPr>
              <a:t>360mm</a:t>
            </a:r>
            <a:r>
              <a:rPr lang="zh-CN" altLang="zh-CN" dirty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CN" altLang="en-US" dirty="0">
                <a:latin typeface="微軟正黑體" pitchFamily="34" charset="-120"/>
                <a:ea typeface="微軟正黑體" pitchFamily="34" charset="-120"/>
              </a:rPr>
              <a:t>水排</a:t>
            </a:r>
            <a:r>
              <a:rPr lang="zh-CN" altLang="zh-CN" dirty="0">
                <a:latin typeface="微軟正黑體" pitchFamily="34" charset="-120"/>
                <a:ea typeface="微軟正黑體" pitchFamily="34" charset="-120"/>
              </a:rPr>
              <a:t>经过优化，散热鳍片的面积增大了</a:t>
            </a:r>
            <a:r>
              <a:rPr lang="en-US" altLang="zh-CN" dirty="0">
                <a:latin typeface="微軟正黑體" pitchFamily="34" charset="-120"/>
                <a:ea typeface="微軟正黑體" pitchFamily="34" charset="-120"/>
              </a:rPr>
              <a:t>25%</a:t>
            </a:r>
            <a:r>
              <a:rPr lang="zh-CN" altLang="zh-CN" dirty="0">
                <a:latin typeface="微軟正黑體" pitchFamily="34" charset="-120"/>
                <a:ea typeface="微軟正黑體" pitchFamily="34" charset="-120"/>
              </a:rPr>
              <a:t>使得散热效能提升和加强</a:t>
            </a:r>
            <a:r>
              <a:rPr lang="en-US" altLang="zh-CN" dirty="0">
                <a:latin typeface="微軟正黑體" pitchFamily="34" charset="-120"/>
                <a:ea typeface="微軟正黑體" pitchFamily="34" charset="-120"/>
              </a:rPr>
              <a:t>. </a:t>
            </a:r>
            <a:r>
              <a:rPr lang="zh-CN" altLang="en-US" dirty="0">
                <a:latin typeface="微軟正黑體" pitchFamily="34" charset="-120"/>
                <a:ea typeface="微軟正黑體" pitchFamily="34" charset="-120"/>
              </a:rPr>
              <a:t>漩涡</a:t>
            </a:r>
            <a:r>
              <a:rPr lang="zh-CN" altLang="zh-CN" dirty="0">
                <a:latin typeface="微軟正黑體" pitchFamily="34" charset="-120"/>
                <a:ea typeface="微軟正黑體" pitchFamily="34" charset="-120"/>
              </a:rPr>
              <a:t>风扇采用了均衡扇叶设计</a:t>
            </a:r>
            <a:r>
              <a:rPr lang="en-US" altLang="zh-CN" dirty="0" smtClean="0">
                <a:solidFill>
                  <a:schemeClr val="accent5"/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en-US" altLang="zh-CN" dirty="0">
                <a:solidFill>
                  <a:schemeClr val="accent5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,</a:t>
            </a:r>
            <a:r>
              <a:rPr lang="zh-CN" altLang="en-US" dirty="0">
                <a:solidFill>
                  <a:schemeClr val="accent5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能使风压风量达到均衡</a:t>
            </a:r>
            <a:r>
              <a:rPr lang="en-US" altLang="zh-CN" dirty="0">
                <a:solidFill>
                  <a:schemeClr val="accent5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CN" altLang="zh-CN" dirty="0">
                <a:solidFill>
                  <a:schemeClr val="accent5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延长产品的使用时间</a:t>
            </a:r>
            <a:r>
              <a:rPr lang="en-US" altLang="zh-CN" dirty="0" smtClean="0">
                <a:solidFill>
                  <a:schemeClr val="accent5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CN" altLang="zh-CN" dirty="0" smtClean="0">
                <a:solidFill>
                  <a:schemeClr val="accent5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静</a:t>
            </a:r>
            <a:r>
              <a:rPr lang="zh-CN" altLang="zh-CN" dirty="0">
                <a:solidFill>
                  <a:schemeClr val="accent5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音性能大幅提升</a:t>
            </a:r>
            <a:r>
              <a:rPr lang="en-US" altLang="zh-CN" dirty="0">
                <a:solidFill>
                  <a:schemeClr val="accent5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endParaRPr lang="zh-CN" altLang="zh-CN" dirty="0">
              <a:solidFill>
                <a:schemeClr val="accent5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CN" altLang="zh-CN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CN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dirty="0">
                <a:latin typeface="微軟正黑體" pitchFamily="34" charset="-120"/>
                <a:ea typeface="微軟正黑體" pitchFamily="34" charset="-120"/>
              </a:rPr>
              <a:t>海</a:t>
            </a:r>
            <a:r>
              <a:rPr lang="zh-CN" altLang="en-US" dirty="0" smtClean="0">
                <a:latin typeface="微軟正黑體" pitchFamily="34" charset="-120"/>
                <a:ea typeface="微軟正黑體" pitchFamily="34" charset="-120"/>
              </a:rPr>
              <a:t>魔</a:t>
            </a:r>
            <a:r>
              <a:rPr lang="en-US" altLang="zh-CN" dirty="0" smtClean="0">
                <a:latin typeface="微軟正黑體" pitchFamily="34" charset="-120"/>
                <a:ea typeface="微軟正黑體" pitchFamily="34" charset="-120"/>
              </a:rPr>
              <a:t>360</a:t>
            </a:r>
            <a:r>
              <a:rPr lang="zh-CN" altLang="zh-CN" dirty="0" smtClean="0">
                <a:latin typeface="微軟正黑體" pitchFamily="34" charset="-120"/>
                <a:ea typeface="微軟正黑體" pitchFamily="34" charset="-120"/>
              </a:rPr>
              <a:t>水</a:t>
            </a:r>
            <a:r>
              <a:rPr lang="zh-CN" altLang="zh-CN" dirty="0">
                <a:latin typeface="微軟正黑體" pitchFamily="34" charset="-120"/>
                <a:ea typeface="微軟正黑體" pitchFamily="34" charset="-120"/>
              </a:rPr>
              <a:t>冷</a:t>
            </a:r>
            <a:r>
              <a:rPr lang="zh-CN" altLang="en-US" dirty="0">
                <a:latin typeface="微軟正黑體" pitchFamily="34" charset="-120"/>
                <a:ea typeface="微軟正黑體" pitchFamily="34" charset="-120"/>
              </a:rPr>
              <a:t>头</a:t>
            </a:r>
            <a:r>
              <a:rPr lang="zh-CN" altLang="zh-CN" dirty="0">
                <a:latin typeface="微軟正黑體" pitchFamily="34" charset="-120"/>
                <a:ea typeface="微軟正黑體" pitchFamily="34" charset="-120"/>
              </a:rPr>
              <a:t>具有全新的灯光显示效果，用无限镜来展示出多种颜色变换的动感效果</a:t>
            </a:r>
            <a:r>
              <a:rPr lang="en-US" altLang="zh-CN" dirty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CN" altLang="zh-CN" dirty="0">
                <a:latin typeface="微軟正黑體" pitchFamily="34" charset="-120"/>
                <a:ea typeface="微軟正黑體" pitchFamily="34" charset="-120"/>
              </a:rPr>
              <a:t>包括一个</a:t>
            </a:r>
            <a:r>
              <a:rPr lang="zh-CN" altLang="en-US" dirty="0">
                <a:latin typeface="微軟正黑體" pitchFamily="34" charset="-120"/>
                <a:ea typeface="微軟正黑體" pitchFamily="34" charset="-120"/>
              </a:rPr>
              <a:t>线控</a:t>
            </a:r>
            <a:r>
              <a:rPr lang="en-US" altLang="zh-CN" dirty="0">
                <a:latin typeface="微軟正黑體" pitchFamily="34" charset="-120"/>
                <a:ea typeface="微軟正黑體" pitchFamily="34" charset="-120"/>
              </a:rPr>
              <a:t>ARGB</a:t>
            </a:r>
            <a:r>
              <a:rPr lang="zh-CN" altLang="zh-CN" dirty="0">
                <a:latin typeface="微軟正黑體" pitchFamily="34" charset="-120"/>
                <a:ea typeface="微軟正黑體" pitchFamily="34" charset="-120"/>
              </a:rPr>
              <a:t>控制器能与主流的主板</a:t>
            </a:r>
            <a:r>
              <a:rPr lang="zh-CN" altLang="en-US" dirty="0">
                <a:latin typeface="微軟正黑體" pitchFamily="34" charset="-120"/>
                <a:ea typeface="微軟正黑體" pitchFamily="34" charset="-120"/>
              </a:rPr>
              <a:t>完全</a:t>
            </a:r>
            <a:r>
              <a:rPr lang="zh-CN" altLang="zh-CN" dirty="0">
                <a:latin typeface="微軟正黑體" pitchFamily="34" charset="-120"/>
                <a:ea typeface="微軟正黑體" pitchFamily="34" charset="-120"/>
              </a:rPr>
              <a:t>兼容</a:t>
            </a:r>
            <a:r>
              <a:rPr lang="en-US" altLang="zh-CN" dirty="0">
                <a:latin typeface="微軟正黑體" pitchFamily="34" charset="-120"/>
                <a:ea typeface="微軟正黑體" pitchFamily="34" charset="-120"/>
              </a:rPr>
              <a:t>. </a:t>
            </a:r>
            <a:r>
              <a:rPr lang="zh-CN" altLang="en-US" dirty="0">
                <a:latin typeface="微軟正黑體" pitchFamily="34" charset="-120"/>
                <a:ea typeface="微軟正黑體" pitchFamily="34" charset="-120"/>
              </a:rPr>
              <a:t>同时配备</a:t>
            </a:r>
            <a:r>
              <a:rPr lang="zh-CN" altLang="zh-CN" dirty="0">
                <a:latin typeface="微軟正黑體" pitchFamily="34" charset="-120"/>
                <a:ea typeface="微軟正黑體" pitchFamily="34" charset="-120"/>
              </a:rPr>
              <a:t>多种</a:t>
            </a:r>
            <a:r>
              <a:rPr lang="en-US" altLang="zh-CN" dirty="0">
                <a:latin typeface="微軟正黑體" pitchFamily="34" charset="-120"/>
                <a:ea typeface="微軟正黑體" pitchFamily="34" charset="-120"/>
              </a:rPr>
              <a:t>Intel</a:t>
            </a:r>
            <a:r>
              <a:rPr lang="zh-CN" altLang="zh-CN" dirty="0"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en-US" altLang="zh-CN" dirty="0">
                <a:latin typeface="微軟正黑體" pitchFamily="34" charset="-120"/>
                <a:ea typeface="微軟正黑體" pitchFamily="34" charset="-120"/>
              </a:rPr>
              <a:t>AMD</a:t>
            </a:r>
            <a:r>
              <a:rPr lang="zh-CN" altLang="zh-CN" dirty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CN" altLang="en-US" dirty="0">
                <a:latin typeface="微軟正黑體" pitchFamily="34" charset="-120"/>
                <a:ea typeface="微軟正黑體" pitchFamily="34" charset="-120"/>
              </a:rPr>
              <a:t>扣具</a:t>
            </a:r>
            <a:r>
              <a:rPr lang="en-US" altLang="zh-CN" dirty="0">
                <a:latin typeface="微軟正黑體" pitchFamily="34" charset="-120"/>
                <a:ea typeface="微軟正黑體" pitchFamily="34" charset="-120"/>
              </a:rPr>
              <a:t>.</a:t>
            </a:r>
            <a:endParaRPr lang="zh-CN" altLang="zh-CN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101600" y="3970867"/>
            <a:ext cx="3165382" cy="4273973"/>
          </a:xfrm>
        </p:spPr>
        <p:txBody>
          <a:bodyPr/>
          <a:lstStyle/>
          <a:p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zh-CN" altLang="en-US" b="1" dirty="0" smtClean="0">
                <a:latin typeface="微軟正黑體" pitchFamily="34" charset="-120"/>
                <a:ea typeface="微軟正黑體" pitchFamily="34" charset="-120"/>
              </a:rPr>
              <a:t>三代双腔水头</a:t>
            </a:r>
            <a:r>
              <a:rPr lang="en-US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dirty="0">
                <a:latin typeface="微軟正黑體" pitchFamily="34" charset="-120"/>
                <a:ea typeface="微軟正黑體" pitchFamily="34" charset="-120"/>
              </a:rPr>
              <a:t>– </a:t>
            </a:r>
            <a:r>
              <a:rPr lang="zh-CN" altLang="en-US" dirty="0">
                <a:latin typeface="微軟正黑體" pitchFamily="34" charset="-120"/>
                <a:ea typeface="微軟正黑體" pitchFamily="34" charset="-120"/>
              </a:rPr>
              <a:t>全新设</a:t>
            </a:r>
            <a:r>
              <a:rPr lang="zh-CN" altLang="en-US" dirty="0" smtClean="0">
                <a:latin typeface="微軟正黑體" pitchFamily="34" charset="-120"/>
                <a:ea typeface="微軟正黑體" pitchFamily="34" charset="-120"/>
              </a:rPr>
              <a:t>计的双腔体水冷头，散热迅速，性能提升</a:t>
            </a:r>
            <a:r>
              <a:rPr lang="en-US" dirty="0" smtClean="0">
                <a:latin typeface="微軟正黑體" pitchFamily="34" charset="-120"/>
                <a:ea typeface="微軟正黑體" pitchFamily="34" charset="-120"/>
              </a:rPr>
              <a:t>.</a:t>
            </a:r>
            <a:endParaRPr lang="en-US" dirty="0">
              <a:latin typeface="微軟正黑體" pitchFamily="34" charset="-120"/>
              <a:ea typeface="微軟正黑體" pitchFamily="34" charset="-120"/>
            </a:endParaRPr>
          </a:p>
          <a:p>
            <a:endParaRPr lang="en-US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水排的散热面积</a:t>
            </a:r>
            <a:r>
              <a:rPr lang="en-US" altLang="zh-CN" dirty="0">
                <a:latin typeface="微軟正黑體" pitchFamily="34" charset="-120"/>
                <a:ea typeface="微軟正黑體" pitchFamily="34" charset="-120"/>
              </a:rPr>
              <a:t>– </a:t>
            </a:r>
            <a:r>
              <a:rPr lang="zh-CN" altLang="en-US" dirty="0">
                <a:latin typeface="微軟正黑體" pitchFamily="34" charset="-120"/>
                <a:ea typeface="微軟正黑體" pitchFamily="34" charset="-120"/>
              </a:rPr>
              <a:t>散热鳍片的增加使得散热效能提升和加强</a:t>
            </a:r>
            <a:endParaRPr lang="en-US" altLang="zh-CN" dirty="0">
              <a:latin typeface="微軟正黑體" pitchFamily="34" charset="-120"/>
              <a:ea typeface="微軟正黑體" pitchFamily="34" charset="-120"/>
            </a:endParaRPr>
          </a:p>
          <a:p>
            <a:endParaRPr lang="en-US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dirty="0" smtClean="0">
                <a:latin typeface="微軟正黑體" pitchFamily="34" charset="-120"/>
                <a:ea typeface="微軟正黑體" pitchFamily="34" charset="-120"/>
              </a:rPr>
              <a:t>九叶</a:t>
            </a:r>
            <a:r>
              <a:rPr lang="en-US" altLang="zh-CN" dirty="0" smtClean="0">
                <a:latin typeface="微軟正黑體" pitchFamily="34" charset="-120"/>
                <a:ea typeface="微軟正黑體" pitchFamily="34" charset="-120"/>
              </a:rPr>
              <a:t>ARGB</a:t>
            </a:r>
            <a:r>
              <a:rPr lang="zh-CN" altLang="en-US" b="1" dirty="0" smtClean="0">
                <a:latin typeface="微軟正黑體" pitchFamily="34" charset="-120"/>
                <a:ea typeface="微軟正黑體" pitchFamily="34" charset="-120"/>
              </a:rPr>
              <a:t>风</a:t>
            </a:r>
            <a:r>
              <a:rPr lang="zh-CN" altLang="en-US" b="1" dirty="0" smtClean="0">
                <a:latin typeface="微軟正黑體" pitchFamily="34" charset="-120"/>
                <a:ea typeface="微軟正黑體" pitchFamily="34" charset="-120"/>
              </a:rPr>
              <a:t>扇</a:t>
            </a:r>
            <a:r>
              <a:rPr lang="en-US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dirty="0" smtClean="0">
                <a:latin typeface="微軟正黑體" pitchFamily="34" charset="-120"/>
                <a:ea typeface="微軟正黑體" pitchFamily="34" charset="-120"/>
              </a:rPr>
              <a:t>– </a:t>
            </a:r>
            <a:r>
              <a:rPr lang="zh-CN" altLang="en-US" dirty="0" smtClean="0">
                <a:latin typeface="微軟正黑體" pitchFamily="34" charset="-120"/>
                <a:ea typeface="微軟正黑體" pitchFamily="34" charset="-120"/>
              </a:rPr>
              <a:t>兼具风量、风压设计、并提供可控灯效</a:t>
            </a:r>
            <a:endParaRPr lang="en-US" altLang="zh-CN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加</a:t>
            </a:r>
            <a:r>
              <a:rPr lang="zh-CN" altLang="en-US" b="1" dirty="0" smtClean="0">
                <a:latin typeface="微軟正黑體" pitchFamily="34" charset="-120"/>
                <a:ea typeface="微軟正黑體" pitchFamily="34" charset="-120"/>
              </a:rPr>
              <a:t>强密封结构</a:t>
            </a:r>
            <a:r>
              <a:rPr lang="en-US" dirty="0" smtClean="0">
                <a:latin typeface="微軟正黑體" pitchFamily="34" charset="-120"/>
                <a:ea typeface="微軟正黑體" pitchFamily="34" charset="-120"/>
              </a:rPr>
              <a:t>– </a:t>
            </a:r>
            <a:r>
              <a:rPr lang="zh-CN" altLang="en-US" dirty="0" smtClean="0">
                <a:latin typeface="微軟正黑體" pitchFamily="34" charset="-120"/>
                <a:ea typeface="微軟正黑體" pitchFamily="34" charset="-120"/>
              </a:rPr>
              <a:t>预防漏液并增加使用寿命</a:t>
            </a:r>
            <a:endParaRPr lang="en-US" altLang="zh-CN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无限镜</a:t>
            </a:r>
            <a:r>
              <a:rPr lang="en-US" b="1" dirty="0" smtClean="0">
                <a:latin typeface="微軟正黑體" pitchFamily="34" charset="-120"/>
                <a:ea typeface="微軟正黑體" pitchFamily="34" charset="-120"/>
              </a:rPr>
              <a:t>ARGB </a:t>
            </a:r>
            <a:r>
              <a:rPr lang="zh-CN" altLang="en-US" b="1" dirty="0" smtClean="0">
                <a:latin typeface="微軟正黑體" pitchFamily="34" charset="-120"/>
                <a:ea typeface="微軟正黑體" pitchFamily="34" charset="-120"/>
              </a:rPr>
              <a:t>水冷头设计</a:t>
            </a:r>
            <a:r>
              <a:rPr lang="en-US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dirty="0" smtClean="0">
                <a:latin typeface="微軟正黑體" pitchFamily="34" charset="-120"/>
                <a:ea typeface="微軟正黑體" pitchFamily="34" charset="-120"/>
              </a:rPr>
              <a:t>–</a:t>
            </a:r>
            <a:r>
              <a:rPr lang="zh-CN" altLang="en-US" dirty="0" smtClean="0">
                <a:latin typeface="微軟正黑體" pitchFamily="34" charset="-120"/>
                <a:ea typeface="微軟正黑體" pitchFamily="34" charset="-120"/>
              </a:rPr>
              <a:t>采用无限镜设计效果的动感</a:t>
            </a:r>
            <a:r>
              <a:rPr lang="en-US" dirty="0" smtClean="0">
                <a:latin typeface="微軟正黑體" pitchFamily="34" charset="-120"/>
                <a:ea typeface="微軟正黑體" pitchFamily="34" charset="-120"/>
              </a:rPr>
              <a:t>ARGB</a:t>
            </a:r>
            <a:r>
              <a:rPr lang="zh-CN" altLang="en-US" dirty="0" smtClean="0">
                <a:latin typeface="微軟正黑體" pitchFamily="34" charset="-120"/>
                <a:ea typeface="微軟正黑體" pitchFamily="34" charset="-120"/>
              </a:rPr>
              <a:t>水冷头，</a:t>
            </a:r>
            <a:r>
              <a:rPr lang="zh-CN" altLang="en-US" dirty="0" smtClean="0">
                <a:latin typeface="微軟正黑體" pitchFamily="34" charset="-120"/>
                <a:ea typeface="微軟正黑體" pitchFamily="34" charset="-120"/>
              </a:rPr>
              <a:t>与主流</a:t>
            </a:r>
            <a:r>
              <a:rPr lang="zh-CN" altLang="en-US" dirty="0" smtClean="0">
                <a:latin typeface="微軟正黑體" pitchFamily="34" charset="-120"/>
                <a:ea typeface="微軟正黑體" pitchFamily="34" charset="-120"/>
              </a:rPr>
              <a:t>主板兼容</a:t>
            </a:r>
            <a:endParaRPr lang="en-US" b="1" dirty="0">
              <a:latin typeface="微軟正黑體" pitchFamily="34" charset="-120"/>
              <a:ea typeface="微軟正黑體" pitchFamily="34" charset="-120"/>
            </a:endParaRPr>
          </a:p>
          <a:p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zh-CN" altLang="en-US" dirty="0" smtClean="0"/>
              <a:t> 海魔</a:t>
            </a:r>
            <a:r>
              <a:rPr lang="en-US" altLang="zh-CN" dirty="0" smtClean="0"/>
              <a:t>360L </a:t>
            </a:r>
            <a:r>
              <a:rPr lang="zh-CN" altLang="en-US" dirty="0" smtClean="0"/>
              <a:t>无限境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MLX-D36M-A18PK-R1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290784"/>
              </p:ext>
            </p:extLst>
          </p:nvPr>
        </p:nvGraphicFramePr>
        <p:xfrm>
          <a:off x="101600" y="8477248"/>
          <a:ext cx="3165380" cy="494892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582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2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723">
                <a:tc>
                  <a:txBody>
                    <a:bodyPr/>
                    <a:lstStyle/>
                    <a:p>
                      <a:r>
                        <a:rPr lang="nl-NL" sz="700" dirty="0" smtClean="0">
                          <a:solidFill>
                            <a:schemeClr val="tx2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EAN </a:t>
                      </a:r>
                      <a:r>
                        <a:rPr lang="zh-CN" altLang="en-US" sz="700" dirty="0" smtClean="0">
                          <a:solidFill>
                            <a:schemeClr val="tx2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码</a:t>
                      </a:r>
                      <a:endParaRPr lang="nl-NL" sz="700" dirty="0">
                        <a:solidFill>
                          <a:schemeClr val="tx2"/>
                        </a:solidFill>
                        <a:latin typeface="微軟正黑體" pitchFamily="34" charset="-120"/>
                        <a:ea typeface="微軟正黑體" pitchFamily="34" charset="-12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700" dirty="0">
                        <a:solidFill>
                          <a:schemeClr val="tx2"/>
                        </a:solidFill>
                        <a:latin typeface="微軟正黑體" pitchFamily="34" charset="-120"/>
                        <a:ea typeface="微軟正黑體" pitchFamily="34" charset="-12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723">
                <a:tc>
                  <a:txBody>
                    <a:bodyPr/>
                    <a:lstStyle/>
                    <a:p>
                      <a:r>
                        <a:rPr lang="zh-CN" altLang="en-US" sz="700" dirty="0" smtClean="0">
                          <a:solidFill>
                            <a:schemeClr val="tx2"/>
                          </a:solidFill>
                          <a:latin typeface="微軟正黑體" pitchFamily="34" charset="-120"/>
                          <a:ea typeface="微軟正黑體" pitchFamily="34" charset="-120"/>
                          <a:cs typeface="Verdana" panose="020B0604030504040204" pitchFamily="34" charset="0"/>
                        </a:rPr>
                        <a:t>净重</a:t>
                      </a:r>
                      <a:endParaRPr lang="nl-NL" sz="700" dirty="0">
                        <a:solidFill>
                          <a:schemeClr val="tx2"/>
                        </a:solidFill>
                        <a:latin typeface="微軟正黑體" pitchFamily="34" charset="-120"/>
                        <a:ea typeface="微軟正黑體" pitchFamily="34" charset="-12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700" dirty="0" smtClean="0">
                          <a:solidFill>
                            <a:schemeClr val="tx2"/>
                          </a:solidFill>
                          <a:latin typeface="微軟正黑體" pitchFamily="34" charset="-120"/>
                          <a:ea typeface="微軟正黑體" pitchFamily="34" charset="-120"/>
                          <a:cs typeface="Verdana" panose="020B0604030504040204" pitchFamily="34" charset="0"/>
                        </a:rPr>
                        <a:t>1.8kg </a:t>
                      </a:r>
                      <a:endParaRPr lang="nl-NL" sz="700" dirty="0">
                        <a:solidFill>
                          <a:schemeClr val="tx2"/>
                        </a:solidFill>
                        <a:latin typeface="微軟正黑體" pitchFamily="34" charset="-120"/>
                        <a:ea typeface="微軟正黑體" pitchFamily="34" charset="-12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723">
                <a:tc>
                  <a:txBody>
                    <a:bodyPr/>
                    <a:lstStyle/>
                    <a:p>
                      <a:r>
                        <a:rPr lang="zh-CN" altLang="en-US" sz="700" dirty="0" smtClean="0">
                          <a:solidFill>
                            <a:schemeClr val="tx2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毛重</a:t>
                      </a:r>
                      <a:endParaRPr lang="nl-NL" sz="700" dirty="0">
                        <a:solidFill>
                          <a:schemeClr val="tx2"/>
                        </a:solidFill>
                        <a:latin typeface="微軟正黑體" pitchFamily="34" charset="-120"/>
                        <a:ea typeface="微軟正黑體" pitchFamily="34" charset="-12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700" dirty="0" smtClean="0">
                          <a:solidFill>
                            <a:schemeClr val="tx2"/>
                          </a:solidFill>
                          <a:latin typeface="微軟正黑體" pitchFamily="34" charset="-120"/>
                          <a:ea typeface="微軟正黑體" pitchFamily="34" charset="-120"/>
                          <a:cs typeface="Verdana" panose="020B0604030504040204" pitchFamily="34" charset="0"/>
                        </a:rPr>
                        <a:t>2.51kg</a:t>
                      </a:r>
                      <a:endParaRPr lang="nl-NL" sz="700" dirty="0">
                        <a:solidFill>
                          <a:schemeClr val="tx2"/>
                        </a:solidFill>
                        <a:latin typeface="微軟正黑體" pitchFamily="34" charset="-120"/>
                        <a:ea typeface="微軟正黑體" pitchFamily="34" charset="-12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723">
                <a:tc>
                  <a:txBody>
                    <a:bodyPr/>
                    <a:lstStyle/>
                    <a:p>
                      <a:r>
                        <a:rPr lang="zh-CN" altLang="en-US" sz="700" baseline="0" dirty="0" smtClean="0">
                          <a:solidFill>
                            <a:schemeClr val="tx2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纸箱尺寸</a:t>
                      </a:r>
                      <a:r>
                        <a:rPr lang="nl-NL" sz="700" baseline="0" dirty="0" smtClean="0">
                          <a:solidFill>
                            <a:schemeClr val="tx2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nl-NL" sz="700" baseline="0" dirty="0">
                          <a:solidFill>
                            <a:schemeClr val="tx2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(L x W x H)</a:t>
                      </a:r>
                      <a:endParaRPr lang="nl-NL" sz="700" dirty="0">
                        <a:solidFill>
                          <a:schemeClr val="tx2"/>
                        </a:solidFill>
                        <a:latin typeface="微軟正黑體" pitchFamily="34" charset="-120"/>
                        <a:ea typeface="微軟正黑體" pitchFamily="34" charset="-12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700" dirty="0" smtClean="0">
                          <a:solidFill>
                            <a:schemeClr val="tx2"/>
                          </a:solidFill>
                          <a:latin typeface="微軟正黑體" pitchFamily="34" charset="-120"/>
                          <a:ea typeface="微軟正黑體" pitchFamily="34" charset="-120"/>
                          <a:cs typeface="Verdana" panose="020B0604030504040204" pitchFamily="34" charset="0"/>
                        </a:rPr>
                        <a:t>570x452x260mm</a:t>
                      </a:r>
                      <a:endParaRPr lang="nl-NL" sz="700" dirty="0">
                        <a:solidFill>
                          <a:schemeClr val="tx2"/>
                        </a:solidFill>
                        <a:latin typeface="微軟正黑體" pitchFamily="34" charset="-120"/>
                        <a:ea typeface="微軟正黑體" pitchFamily="34" charset="-12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圖片版面配置區 2"/>
          <p:cNvSpPr>
            <a:spLocks noGrp="1"/>
          </p:cNvSpPr>
          <p:nvPr>
            <p:ph type="pic" sz="quarter" idx="16"/>
          </p:nvPr>
        </p:nvSpPr>
        <p:spPr/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329326"/>
              </p:ext>
            </p:extLst>
          </p:nvPr>
        </p:nvGraphicFramePr>
        <p:xfrm>
          <a:off x="3403601" y="3411102"/>
          <a:ext cx="3073399" cy="49374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1170">
                  <a:extLst>
                    <a:ext uri="{9D8B030D-6E8A-4147-A177-3AD203B41FA5}">
                      <a16:colId xmlns:a16="http://schemas.microsoft.com/office/drawing/2014/main" val="2808765255"/>
                    </a:ext>
                  </a:extLst>
                </a:gridCol>
                <a:gridCol w="1085030">
                  <a:extLst>
                    <a:ext uri="{9D8B030D-6E8A-4147-A177-3AD203B41FA5}">
                      <a16:colId xmlns:a16="http://schemas.microsoft.com/office/drawing/2014/main" val="383851826"/>
                    </a:ext>
                  </a:extLst>
                </a:gridCol>
                <a:gridCol w="1407199">
                  <a:extLst>
                    <a:ext uri="{9D8B030D-6E8A-4147-A177-3AD203B41FA5}">
                      <a16:colId xmlns:a16="http://schemas.microsoft.com/office/drawing/2014/main" val="1118219745"/>
                    </a:ext>
                  </a:extLst>
                </a:gridCol>
              </a:tblGrid>
              <a:tr h="12223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名称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海魔</a:t>
                      </a:r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360</a:t>
                      </a:r>
                      <a:r>
                        <a:rPr 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</a:t>
                      </a:r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无限镜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124739"/>
                  </a:ext>
                </a:extLst>
              </a:tr>
              <a:tr h="12223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型号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MLX-D36M-ST4A-R1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537625"/>
                  </a:ext>
                </a:extLst>
              </a:tr>
              <a:tr h="12223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颜色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黑色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300853"/>
                  </a:ext>
                </a:extLst>
              </a:tr>
              <a:tr h="31335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CPU Socket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Intel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Intel® LGA  1700 / 1200 / 1151 / 1150 / 1155 / 1156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463134"/>
                  </a:ext>
                </a:extLst>
              </a:tr>
              <a:tr h="4171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AMD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AMD®  AM5 /AM4 / AM3+ / AM3 / AM2+ / AM2 / FM2+ / FM2 / FM1 socket 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737321"/>
                  </a:ext>
                </a:extLst>
              </a:tr>
              <a:tr h="31335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水冷头尺寸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81.7 x 76 x 57.8 </a:t>
                      </a:r>
                      <a:r>
                        <a:rPr lang="en-US" sz="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274488"/>
                  </a:ext>
                </a:extLst>
              </a:tr>
              <a:tr h="24199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水冷排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尺寸 (L x H x W)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394 x 119 x </a:t>
                      </a:r>
                      <a:r>
                        <a:rPr lang="en-US" sz="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27mm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1373"/>
                  </a:ext>
                </a:extLst>
              </a:tr>
              <a:tr h="1222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材质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鋁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972535"/>
                  </a:ext>
                </a:extLst>
              </a:tr>
              <a:tr h="241997">
                <a:tc rowSpan="14"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风扇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尺寸 (L x H x W)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120 x 120 x 25 mm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306196"/>
                  </a:ext>
                </a:extLst>
              </a:tr>
              <a:tr h="1222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灯光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Addressable RGB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398777"/>
                  </a:ext>
                </a:extLst>
              </a:tr>
              <a:tr h="1222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数量 </a:t>
                      </a:r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pcs)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 PCS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851420"/>
                  </a:ext>
                </a:extLst>
              </a:tr>
              <a:tr h="1222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转速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650 ~ 1750 RPM ± 10%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395224"/>
                  </a:ext>
                </a:extLst>
              </a:tr>
              <a:tr h="20961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风量 </a:t>
                      </a:r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Max)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71.93 CFM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396924"/>
                  </a:ext>
                </a:extLst>
              </a:tr>
              <a:tr h="1222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风压 </a:t>
                      </a:r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Max)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1.86 mmH2O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178610"/>
                  </a:ext>
                </a:extLst>
              </a:tr>
              <a:tr h="1222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MTTF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&gt;</a:t>
                      </a:r>
                      <a:r>
                        <a:rPr lang="en-US" sz="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160,000</a:t>
                      </a:r>
                      <a:r>
                        <a:rPr lang="zh-CN" altLang="en-US" sz="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小时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965146"/>
                  </a:ext>
                </a:extLst>
              </a:tr>
              <a:tr h="1222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噪音 </a:t>
                      </a:r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Max)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31.4 dB(A)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506755"/>
                  </a:ext>
                </a:extLst>
              </a:tr>
              <a:tr h="1222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轴承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Rifle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688971"/>
                  </a:ext>
                </a:extLst>
              </a:tr>
              <a:tr h="1222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接口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4-Pin PWM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668547"/>
                  </a:ext>
                </a:extLst>
              </a:tr>
              <a:tr h="1222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额定电压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 VDC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81782"/>
                  </a:ext>
                </a:extLst>
              </a:tr>
              <a:tr h="1222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额定电流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0.26A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662697"/>
                  </a:ext>
                </a:extLst>
              </a:tr>
              <a:tr h="1222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安规电流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0.37A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579946"/>
                  </a:ext>
                </a:extLst>
              </a:tr>
              <a:tr h="1222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额定功率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3.12 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638528"/>
                  </a:ext>
                </a:extLst>
              </a:tr>
              <a:tr h="122231">
                <a:tc rowSpan="5"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水泵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MTTF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&gt; </a:t>
                      </a:r>
                      <a:r>
                        <a:rPr lang="en-US" sz="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70,000</a:t>
                      </a:r>
                      <a:r>
                        <a:rPr lang="zh-CN" altLang="en-US" sz="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小时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344774"/>
                  </a:ext>
                </a:extLst>
              </a:tr>
              <a:tr h="1222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噪音 </a:t>
                      </a:r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Max)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 dB(A)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050082"/>
                  </a:ext>
                </a:extLst>
              </a:tr>
              <a:tr h="1222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额定电压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 VDC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24014"/>
                  </a:ext>
                </a:extLst>
              </a:tr>
              <a:tr h="4038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额定功率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2.36 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190795"/>
                  </a:ext>
                </a:extLst>
              </a:tr>
              <a:tr h="29623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接口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3-Pin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72668"/>
                  </a:ext>
                </a:extLst>
              </a:tr>
              <a:tr h="12986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质保</a:t>
                      </a:r>
                      <a:r>
                        <a:rPr lang="zh-TW" altLang="en-US" sz="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23" marR="2823" marT="2823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834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27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M2016_Blue_169">
  <a:themeElements>
    <a:clrScheme name="CM Colors 2018">
      <a:dk1>
        <a:srgbClr val="55565A"/>
      </a:dk1>
      <a:lt1>
        <a:srgbClr val="A7A8AA"/>
      </a:lt1>
      <a:dk2>
        <a:srgbClr val="55565A"/>
      </a:dk2>
      <a:lt2>
        <a:srgbClr val="C8C9C7"/>
      </a:lt2>
      <a:accent1>
        <a:srgbClr val="84329B"/>
      </a:accent1>
      <a:accent2>
        <a:srgbClr val="BD74D2"/>
      </a:accent2>
      <a:accent3>
        <a:srgbClr val="D3A2E1"/>
      </a:accent3>
      <a:accent4>
        <a:srgbClr val="E9D0F0"/>
      </a:accent4>
      <a:accent5>
        <a:srgbClr val="000000"/>
      </a:accent5>
      <a:accent6>
        <a:srgbClr val="FFFFFF"/>
      </a:accent6>
      <a:hlink>
        <a:srgbClr val="BD74D2"/>
      </a:hlink>
      <a:folHlink>
        <a:srgbClr val="601DAF"/>
      </a:folHlink>
    </a:clrScheme>
    <a:fontScheme name="CM FONTS 2018">
      <a:majorFont>
        <a:latin typeface="Oswald"/>
        <a:ea typeface=""/>
        <a:cs typeface="Meiryo UI"/>
      </a:majorFont>
      <a:minorFont>
        <a:latin typeface="Noto Sans"/>
        <a:ea typeface=""/>
        <a:cs typeface="Meiry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26F8509-591B-4664-81D9-450FBB100D51}" vid="{8A312827-E662-4360-9CED-E44A69FC8D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CM Product Sheet Template 2018 MSOffice 2016_v4</Template>
  <TotalTime>3746</TotalTime>
  <Words>526</Words>
  <Application>Microsoft Office PowerPoint</Application>
  <PresentationFormat>A4 紙張 (210x297 公釐)</PresentationFormat>
  <Paragraphs>85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10" baseType="lpstr">
      <vt:lpstr>Verdana</vt:lpstr>
      <vt:lpstr>Oswald</vt:lpstr>
      <vt:lpstr>微軟正黑體</vt:lpstr>
      <vt:lpstr>Meiryo UI</vt:lpstr>
      <vt:lpstr>Noto Sans</vt:lpstr>
      <vt:lpstr>Arial</vt:lpstr>
      <vt:lpstr>Meiryo</vt:lpstr>
      <vt:lpstr>Calibri</vt:lpstr>
      <vt:lpstr>CM2016_Blue_169</vt:lpstr>
      <vt:lpstr>海魔360L 无限境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Shen Thoo</dc:creator>
  <cp:lastModifiedBy>Irena_Liu劉青</cp:lastModifiedBy>
  <cp:revision>127</cp:revision>
  <cp:lastPrinted>2016-09-23T03:32:49Z</cp:lastPrinted>
  <dcterms:created xsi:type="dcterms:W3CDTF">2018-04-04T08:21:49Z</dcterms:created>
  <dcterms:modified xsi:type="dcterms:W3CDTF">2022-12-30T08:50:37Z</dcterms:modified>
</cp:coreProperties>
</file>